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7" r:id="rId5"/>
    <p:sldId id="277" r:id="rId6"/>
    <p:sldId id="275" r:id="rId7"/>
    <p:sldId id="258" r:id="rId8"/>
    <p:sldId id="262" r:id="rId9"/>
    <p:sldId id="272" r:id="rId10"/>
    <p:sldId id="269" r:id="rId11"/>
    <p:sldId id="278" r:id="rId12"/>
    <p:sldId id="264" r:id="rId13"/>
    <p:sldId id="273" r:id="rId14"/>
    <p:sldId id="263" r:id="rId15"/>
    <p:sldId id="256" r:id="rId16"/>
    <p:sldId id="281" r:id="rId17"/>
    <p:sldId id="274" r:id="rId18"/>
    <p:sldId id="279" r:id="rId19"/>
    <p:sldId id="280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F139473B-EC9B-484B-8D8F-6C1B5CD4C3ED}">
          <p14:sldIdLst>
            <p14:sldId id="257"/>
            <p14:sldId id="277"/>
          </p14:sldIdLst>
        </p14:section>
        <p14:section name="The Pub Problem" id="{C893D255-C679-4FE3-86EB-8413ED318873}">
          <p14:sldIdLst>
            <p14:sldId id="275"/>
            <p14:sldId id="258"/>
            <p14:sldId id="262"/>
            <p14:sldId id="272"/>
          </p14:sldIdLst>
        </p14:section>
        <p14:section name="Design Principles" id="{04C26D03-EE16-492D-9FC7-F8F19DCA72E3}">
          <p14:sldIdLst>
            <p14:sldId id="269"/>
            <p14:sldId id="278"/>
            <p14:sldId id="264"/>
            <p14:sldId id="273"/>
            <p14:sldId id="263"/>
          </p14:sldIdLst>
        </p14:section>
        <p14:section name="Strategy Pattern" id="{13149E4A-667E-4A5C-A68A-5BDA0D759C61}">
          <p14:sldIdLst>
            <p14:sldId id="256"/>
            <p14:sldId id="281"/>
            <p14:sldId id="274"/>
            <p14:sldId id="279"/>
            <p14:sldId id="280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398A"/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699" autoAdjust="0"/>
  </p:normalViewPr>
  <p:slideViewPr>
    <p:cSldViewPr snapToGrid="0">
      <p:cViewPr varScale="1">
        <p:scale>
          <a:sx n="61" d="100"/>
          <a:sy n="61" d="100"/>
        </p:scale>
        <p:origin x="8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3/29/2023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6T15:25:11.15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2005 24575,'138'-78'0,"256"-186"0,-169 104 0,-46 50 0,3 7 0,290-116 0,-435 204 0,513-238 0,-541 248 0,275-144 0,-198 109 0,124-41 0,-106 49 0,313-85 0,77 11 0,-294 61 0,104-4 0,4 19 0,-208 21 0,309-19-267,104-10-101,1143-35-1117,-1473 73 1434,639 4-494,-490 12 703,47 0 924,-342-16-7797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6T15:25:11.90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24575,'1'0'0,"0"0"0,0 1 0,1-1 0,-1 0 0,0 1 0,0-1 0,0 1 0,0-1 0,0 1 0,0-1 0,0 1 0,0 0 0,0 0 0,0 0 0,0-1 0,-1 1 0,1 0 0,1 1 0,4 5 0,279 253 0,-4-4 0,50 48 0,-323-297 0,-1-2 0,1 1 0,-2 1 0,1-1 0,-1 1 0,0 0 0,0 0 0,-1 1 0,6 10 0,-10-17 0,-1 1 0,0-1 0,1 0 0,-1 0 0,0 0 0,0 0 0,0 0 0,0 1 0,0-1 0,0 0 0,0 0 0,-1 0 0,1 0 0,0 1 0,-1-1 0,1 0 0,-1 0 0,1 0 0,-1 0 0,1 0 0,-1 0 0,0 0 0,1 0 0,-1 0 0,-1 1 0,-25 16 0,-8-2 0,-1-2 0,0-1 0,-62 13 0,20-5 0,-295 99 0,288-94-1365,54-19-5461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6T15:25:13.73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24575,'1'16'0,"1"0"0,6 29 0,1 3 0,-4-17 0,1 0 0,1 0 0,2-1 0,1 0 0,24 49 0,-5-25 0,71 98 0,178 242 0,-213-301 0,121 130 0,-129-165 0,2-2 0,133 94 0,-25-36-52,231 154-307,12-18 116,-274-179 243,173 64 0,151 21 0,445 81 0,-830-219 25,204 45 335,-186-46-225,96 4-1,279 30-134,-336-30 0,215 7 0,-127-13 0,-28-1 0,80-13-13,-184-1-1339,-60 0-5474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6T15:25:14.7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24575,'10'0'0,"0"1"0,0 1 0,1-1 0,-1 2 0,-1 0 0,1 0 0,15 7 0,66 40 0,-56-29 0,139 83 0,275 217 0,-435-309 0,1-1 0,0 2 0,-1 0 0,0 0 0,14 20 0,-25-30 0,-1 0 0,0 1 0,0-1 0,0 1 0,0-1 0,0 1 0,-1 0 0,0-1 0,1 1 0,-2 0 0,1 0 0,0 0 0,-1 0 0,1 0 0,-1 0 0,0 0 0,-1 0 0,1 0 0,-1 0 0,0 0 0,0 0 0,0 0 0,0 0 0,0 0 0,-1-1 0,-2 5 0,-1-1 0,0 0 0,-1 0 0,0 0 0,0 0 0,-1-1 0,0 0 0,0-1 0,-8 6 0,-67 35 0,-79 27 0,50-26 0,25-10 308,-40 18-1981,90-36-5153</inkml:trace>
</inkml:ink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3/29/2023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005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540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interface describes the behavior or capabilities of a C++ class without committing to a particular implementation of that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817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Baskerville"/>
              </a:rPr>
              <a:t>In other words, if you’ve got some aspect of your code that is changing, say with every new requirement, then you know you’ve got a behavior that needs to be pulled out and separated from all the stuff that doesn’t change.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Baskerville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Baskerville"/>
              </a:rPr>
              <a:t>Here’s another way to think about this principle: </a:t>
            </a:r>
            <a:r>
              <a:rPr lang="en-US" sz="1800" b="1" i="1" dirty="0">
                <a:solidFill>
                  <a:srgbClr val="000000"/>
                </a:solidFill>
                <a:effectLst/>
                <a:latin typeface="Baskerville-BoldItalic"/>
              </a:rPr>
              <a:t>take the parts that vary and encapsulate them, so that later you can alter or extend the parts that vary without affecting those that don’t.</a:t>
            </a:r>
            <a:r>
              <a:rPr lang="en-US" sz="2800" dirty="0"/>
              <a:t> </a:t>
            </a:r>
            <a:br>
              <a:rPr lang="en-US" sz="2800" dirty="0"/>
            </a:br>
            <a:endParaRPr lang="en-US" sz="1800" b="0" i="0" dirty="0">
              <a:solidFill>
                <a:srgbClr val="000000"/>
              </a:solidFill>
              <a:effectLst/>
              <a:latin typeface="Baskerville"/>
            </a:endParaRPr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Baskerville"/>
              </a:rPr>
              <a:t>As simple as this concept is, it forms the basis for almost every design pattern. All patterns provide a way to let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Baskerville-Italic"/>
              </a:rPr>
              <a:t>some part of a system vary independently of all other parts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706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Baskerville"/>
              </a:rPr>
              <a:t>In other words, if you’ve got some aspect of your code that is changing, say with every new requirement, then you know you’ve got a behavior that needs to be pulled out and separated from all the stuff that doesn’t change.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Baskerville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Baskerville"/>
              </a:rPr>
              <a:t>Here’s another way to think about this principle: </a:t>
            </a:r>
            <a:r>
              <a:rPr lang="en-US" sz="1800" b="1" i="1" dirty="0">
                <a:solidFill>
                  <a:srgbClr val="000000"/>
                </a:solidFill>
                <a:effectLst/>
                <a:latin typeface="Baskerville-BoldItalic"/>
              </a:rPr>
              <a:t>take the parts that vary and encapsulate them, so that later you can alter or extend the parts that vary without affecting those that don’t.</a:t>
            </a:r>
            <a:r>
              <a:rPr lang="en-US" sz="2800" dirty="0"/>
              <a:t> </a:t>
            </a:r>
            <a:br>
              <a:rPr lang="en-US" sz="2800" dirty="0"/>
            </a:br>
            <a:endParaRPr lang="en-US" sz="1800" b="0" i="0" dirty="0">
              <a:solidFill>
                <a:srgbClr val="000000"/>
              </a:solidFill>
              <a:effectLst/>
              <a:latin typeface="Baskerville"/>
            </a:endParaRPr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Baskerville"/>
              </a:rPr>
              <a:t>As simple as this concept is, it forms the basis for almost every design pattern. All patterns provide a way to let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Baskerville-Italic"/>
              </a:rPr>
              <a:t>some part of a system vary independently of all other parts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975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856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7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26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11" Type="http://schemas.openxmlformats.org/officeDocument/2006/relationships/image" Target="../media/image25.png"/><Relationship Id="rId5" Type="http://schemas.openxmlformats.org/officeDocument/2006/relationships/customXml" Target="../ink/ink2.xml"/><Relationship Id="rId10" Type="http://schemas.openxmlformats.org/officeDocument/2006/relationships/image" Target="../media/image24.png"/><Relationship Id="rId4" Type="http://schemas.openxmlformats.org/officeDocument/2006/relationships/image" Target="../media/image21.png"/><Relationship Id="rId9" Type="http://schemas.openxmlformats.org/officeDocument/2006/relationships/customXml" Target="../ink/ink4.xml"/><Relationship Id="rId1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Hotel Video in Emerald White Gold Aspirational Elegance Style">
            <a:hlinkClick r:id="" action="ppaction://media"/>
            <a:extLst>
              <a:ext uri="{FF2B5EF4-FFF2-40B4-BE49-F238E27FC236}">
                <a16:creationId xmlns:a16="http://schemas.microsoft.com/office/drawing/2014/main" id="{3ACB4CED-04AA-7473-F3B4-F884873975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9306" y="235227"/>
            <a:ext cx="11355638" cy="638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2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654B708-0C81-EE59-1FF2-440C3264E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535" y="396097"/>
            <a:ext cx="10014372" cy="24896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5D13C2F-C359-3F3B-0455-CE41BDB60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536" y="3526972"/>
            <a:ext cx="10014372" cy="263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192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E1900601-8B04-4FF3-B06F-6BEFAC65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29" name="Picture 328">
            <a:extLst>
              <a:ext uri="{FF2B5EF4-FFF2-40B4-BE49-F238E27FC236}">
                <a16:creationId xmlns:a16="http://schemas.microsoft.com/office/drawing/2014/main" id="{6A630D18-F04A-1131-372F-799AC0749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831" y="534390"/>
            <a:ext cx="5918383" cy="582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79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41169" y="3096929"/>
            <a:ext cx="4941771" cy="1122202"/>
          </a:xfrm>
        </p:spPr>
        <p:txBody>
          <a:bodyPr/>
          <a:lstStyle/>
          <a:p>
            <a:r>
              <a:rPr lang="en-US" dirty="0"/>
              <a:t>Strategy Pattern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D3430F1-4EDE-8829-58AF-E67CC7431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21" y="2541320"/>
            <a:ext cx="11281557" cy="29925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86E5DF-12CD-066C-88FE-B46D8C4FFDE2}"/>
              </a:ext>
            </a:extLst>
          </p:cNvPr>
          <p:cNvSpPr txBox="1"/>
          <p:nvPr/>
        </p:nvSpPr>
        <p:spPr>
          <a:xfrm>
            <a:off x="3174638" y="723691"/>
            <a:ext cx="65435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DEFINITION OF STRATEGY PATTERN</a:t>
            </a:r>
          </a:p>
        </p:txBody>
      </p:sp>
    </p:spTree>
    <p:extLst>
      <p:ext uri="{BB962C8B-B14F-4D97-AF65-F5344CB8AC3E}">
        <p14:creationId xmlns:p14="http://schemas.microsoft.com/office/powerpoint/2010/main" val="2126791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E1900601-8B04-4FF3-B06F-6BEFAC65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01DC09-07B0-20ED-6885-5379BF7C5D93}"/>
              </a:ext>
            </a:extLst>
          </p:cNvPr>
          <p:cNvSpPr txBox="1"/>
          <p:nvPr/>
        </p:nvSpPr>
        <p:spPr>
          <a:xfrm>
            <a:off x="3048000" y="452903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STR</a:t>
            </a:r>
            <a:r>
              <a:rPr lang="en-US" sz="3200" b="1" dirty="0">
                <a:latin typeface="+mj-lt"/>
              </a:rPr>
              <a:t>UCTURE </a:t>
            </a:r>
            <a:endParaRPr lang="en-US" sz="32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F159EF-A5B6-DC5D-4FAF-250EC8A38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967" y="1229694"/>
            <a:ext cx="8526065" cy="493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49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552454-EFA4-8033-C96D-49B303546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994" y="-139045"/>
            <a:ext cx="8688012" cy="667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16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E8B839-F3C5-27CA-A4AE-4A498B51F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228601"/>
            <a:ext cx="5626100" cy="649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7074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D3430F1-4EDE-8829-58AF-E67CC7431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21" y="2541320"/>
            <a:ext cx="11281557" cy="29925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86E5DF-12CD-066C-88FE-B46D8C4FFDE2}"/>
              </a:ext>
            </a:extLst>
          </p:cNvPr>
          <p:cNvSpPr txBox="1"/>
          <p:nvPr/>
        </p:nvSpPr>
        <p:spPr>
          <a:xfrm>
            <a:off x="3174638" y="723691"/>
            <a:ext cx="65435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DEFINITION OF STRATEGY PATTERN</a:t>
            </a:r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499" y="2924175"/>
            <a:ext cx="3816569" cy="3560708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The Lounge Problem</a:t>
            </a:r>
          </a:p>
          <a:p>
            <a:r>
              <a:rPr lang="en-US" dirty="0"/>
              <a:t>Design principles</a:t>
            </a:r>
          </a:p>
          <a:p>
            <a:r>
              <a:rPr lang="en-US" dirty="0"/>
              <a:t>The Strategy Pattern</a:t>
            </a:r>
          </a:p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599153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4347" y="1713469"/>
            <a:ext cx="4782847" cy="1715531"/>
          </a:xfrm>
        </p:spPr>
        <p:txBody>
          <a:bodyPr/>
          <a:lstStyle/>
          <a:p>
            <a:r>
              <a:rPr lang="en-US" dirty="0"/>
              <a:t>Let’s give Inheritance a try!</a:t>
            </a:r>
          </a:p>
        </p:txBody>
      </p:sp>
    </p:spTree>
    <p:extLst>
      <p:ext uri="{BB962C8B-B14F-4D97-AF65-F5344CB8AC3E}">
        <p14:creationId xmlns:p14="http://schemas.microsoft.com/office/powerpoint/2010/main" val="1056535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42D9EA-0B1C-E957-1D7E-3133787EE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9839" y="509180"/>
            <a:ext cx="3372321" cy="583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4348" y="1713469"/>
            <a:ext cx="4179570" cy="1715531"/>
          </a:xfrm>
        </p:spPr>
        <p:txBody>
          <a:bodyPr/>
          <a:lstStyle/>
          <a:p>
            <a:r>
              <a:rPr lang="en-US" dirty="0"/>
              <a:t>How about an interface?</a:t>
            </a:r>
          </a:p>
        </p:txBody>
      </p:sp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BFAF36-D64B-6AD8-F30D-D36CA7944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442" y="266258"/>
            <a:ext cx="7459116" cy="632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408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73911DA-10D5-808A-CE58-1EDC6843A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147" y="1103777"/>
            <a:ext cx="10804357" cy="361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682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F9779559-E09A-7448-0826-C648003C49C7}"/>
              </a:ext>
            </a:extLst>
          </p:cNvPr>
          <p:cNvGrpSpPr/>
          <p:nvPr/>
        </p:nvGrpSpPr>
        <p:grpSpPr>
          <a:xfrm>
            <a:off x="3919950" y="1245420"/>
            <a:ext cx="3467520" cy="937440"/>
            <a:chOff x="3919950" y="1245420"/>
            <a:chExt cx="3467520" cy="937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ED250369-5F5C-E013-42D5-FA4EA4B33B79}"/>
                    </a:ext>
                  </a:extLst>
                </p14:cNvPr>
                <p14:cNvContentPartPr/>
                <p14:nvPr/>
              </p14:nvContentPartPr>
              <p14:xfrm>
                <a:off x="3919950" y="1461060"/>
                <a:ext cx="3248640" cy="72180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ED250369-5F5C-E013-42D5-FA4EA4B33B79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910950" y="1452420"/>
                  <a:ext cx="3266280" cy="73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88F96F46-90A7-FFCB-0F4F-4A5C4951E52D}"/>
                    </a:ext>
                  </a:extLst>
                </p14:cNvPr>
                <p14:cNvContentPartPr/>
                <p14:nvPr/>
              </p14:nvContentPartPr>
              <p14:xfrm>
                <a:off x="7028910" y="1245420"/>
                <a:ext cx="358560" cy="43524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88F96F46-90A7-FFCB-0F4F-4A5C4951E52D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020270" y="1236780"/>
                  <a:ext cx="376200" cy="4528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B63675F-AE48-89EB-AF7F-CC4782A7AA7E}"/>
              </a:ext>
            </a:extLst>
          </p:cNvPr>
          <p:cNvGrpSpPr/>
          <p:nvPr/>
        </p:nvGrpSpPr>
        <p:grpSpPr>
          <a:xfrm>
            <a:off x="3702870" y="3851100"/>
            <a:ext cx="2314080" cy="1296360"/>
            <a:chOff x="3702870" y="3851100"/>
            <a:chExt cx="2314080" cy="1296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C4ABEB94-2542-784D-375F-DA5F54962D3B}"/>
                    </a:ext>
                  </a:extLst>
                </p14:cNvPr>
                <p14:cNvContentPartPr/>
                <p14:nvPr/>
              </p14:nvContentPartPr>
              <p14:xfrm>
                <a:off x="3702870" y="3851100"/>
                <a:ext cx="2241000" cy="108684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C4ABEB94-2542-784D-375F-DA5F54962D3B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693870" y="3842460"/>
                  <a:ext cx="2258640" cy="110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031B213A-A3D1-A0B5-5EC8-00D7758B6291}"/>
                    </a:ext>
                  </a:extLst>
                </p14:cNvPr>
                <p14:cNvContentPartPr/>
                <p14:nvPr/>
              </p14:nvContentPartPr>
              <p14:xfrm>
                <a:off x="5668830" y="4765500"/>
                <a:ext cx="348120" cy="38196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031B213A-A3D1-A0B5-5EC8-00D7758B6291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660190" y="4756860"/>
                  <a:ext cx="365760" cy="3996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21" name="Graphic 20" descr="Confused person with solid fill">
            <a:extLst>
              <a:ext uri="{FF2B5EF4-FFF2-40B4-BE49-F238E27FC236}">
                <a16:creationId xmlns:a16="http://schemas.microsoft.com/office/drawing/2014/main" id="{B35A2F09-FB0F-FE13-F4DC-4CF252FE344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10551" y="1245420"/>
            <a:ext cx="3248639" cy="324863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F295ACB-C476-6FCA-B819-147B37DFAC0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889488" y="-454"/>
            <a:ext cx="893367" cy="168111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3E7490D-6D5D-D7CE-FDB6-D2E43119ED3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411530" y="3429000"/>
            <a:ext cx="1154291" cy="1900357"/>
          </a:xfrm>
          <a:prstGeom prst="rect">
            <a:avLst/>
          </a:prstGeom>
        </p:spPr>
      </p:pic>
      <p:pic>
        <p:nvPicPr>
          <p:cNvPr id="31" name="Graphic 30" descr="Confused person with solid fill">
            <a:extLst>
              <a:ext uri="{FF2B5EF4-FFF2-40B4-BE49-F238E27FC236}">
                <a16:creationId xmlns:a16="http://schemas.microsoft.com/office/drawing/2014/main" id="{07F160E1-14EF-16B9-DC85-99CA1B16040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506063" y="775772"/>
            <a:ext cx="2276792" cy="2276792"/>
          </a:xfrm>
          <a:prstGeom prst="rect">
            <a:avLst/>
          </a:prstGeom>
        </p:spPr>
      </p:pic>
      <p:pic>
        <p:nvPicPr>
          <p:cNvPr id="32" name="Graphic 31" descr="Confused person with solid fill">
            <a:extLst>
              <a:ext uri="{FF2B5EF4-FFF2-40B4-BE49-F238E27FC236}">
                <a16:creationId xmlns:a16="http://schemas.microsoft.com/office/drawing/2014/main" id="{3DC509DE-7F94-95F0-E5AB-DF87CD58127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21451" y="4103370"/>
            <a:ext cx="2591749" cy="259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236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4D667821-53C3-A9B4-73FF-5E53D3B64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729" y="1805048"/>
            <a:ext cx="10696457" cy="307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01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Presentation_tm67328976_Win32_LW_SL_v3" id="{B5A5B451-F186-4F05-917D-430247B33515}" vid="{C0610F80-F57F-4E6B-A096-3AEBDD5FC5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D6FE22-81A0-4500-AFD0-342D21BB9A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96B61E-1B64-430F-934F-7D1B90028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C43685-694E-4579-B109-3C418D49DA6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402</TotalTime>
  <Words>305</Words>
  <Application>Microsoft Office PowerPoint</Application>
  <PresentationFormat>Widescreen</PresentationFormat>
  <Paragraphs>29</Paragraphs>
  <Slides>17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Baskerville</vt:lpstr>
      <vt:lpstr>Baskerville-BoldItalic</vt:lpstr>
      <vt:lpstr>Baskerville-Italic</vt:lpstr>
      <vt:lpstr>Calibri</vt:lpstr>
      <vt:lpstr>Tenorite</vt:lpstr>
      <vt:lpstr>Office Theme</vt:lpstr>
      <vt:lpstr>PowerPoint Presentation</vt:lpstr>
      <vt:lpstr>Contents</vt:lpstr>
      <vt:lpstr>Let’s give Inheritance a try!</vt:lpstr>
      <vt:lpstr>PowerPoint Presentation</vt:lpstr>
      <vt:lpstr>How about an interface?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Strategy Pattern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Ba Khoi Nguyen</dc:creator>
  <cp:lastModifiedBy>Ba Khoi Nguyen</cp:lastModifiedBy>
  <cp:revision>10</cp:revision>
  <dcterms:created xsi:type="dcterms:W3CDTF">2023-03-23T14:52:46Z</dcterms:created>
  <dcterms:modified xsi:type="dcterms:W3CDTF">2023-03-29T09:59:49Z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